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>
      <p:cViewPr varScale="1">
        <p:scale>
          <a:sx n="110" d="100"/>
          <a:sy n="110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5619C16-95FE-4CC1-994D-21B5BF8C1663}" type="datetimeFigureOut">
              <a:rPr lang="ru-RU" smtClean="0"/>
              <a:pPr/>
              <a:t>21.07.2020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8AC69D8-F42F-436A-AA3F-9C6F992BD3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785794"/>
            <a:ext cx="7531918" cy="1470025"/>
          </a:xfrm>
        </p:spPr>
        <p:txBody>
          <a:bodyPr/>
          <a:lstStyle/>
          <a:p>
            <a:r>
              <a:rPr lang="en-US" b="1" dirty="0" smtClean="0"/>
              <a:t>Investor Search results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9322" y="3357562"/>
            <a:ext cx="3000396" cy="823930"/>
          </a:xfrm>
        </p:spPr>
        <p:txBody>
          <a:bodyPr/>
          <a:lstStyle/>
          <a:p>
            <a:r>
              <a:rPr lang="en-US" dirty="0" smtClean="0"/>
              <a:t>June-July, 2020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14942" y="2428868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Made among investment funds that indicated their interest in aerospace area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6972320" cy="1399032"/>
          </a:xfrm>
        </p:spPr>
        <p:txBody>
          <a:bodyPr/>
          <a:lstStyle/>
          <a:p>
            <a:pPr algn="ctr"/>
            <a:r>
              <a:rPr lang="en-US" b="1" dirty="0" smtClean="0"/>
              <a:t>Coverage of the search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We have targeted investment funds from the USA</a:t>
            </a:r>
          </a:p>
          <a:p>
            <a:pPr>
              <a:buNone/>
            </a:pPr>
            <a:r>
              <a:rPr lang="en-US" dirty="0" smtClean="0"/>
              <a:t>and Europe via LinkedIn profiles of their founders</a:t>
            </a:r>
          </a:p>
          <a:p>
            <a:pPr>
              <a:buNone/>
            </a:pPr>
            <a:r>
              <a:rPr lang="en-US" dirty="0" smtClean="0"/>
              <a:t>and C-level employees.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Number of contacted personally:</a:t>
            </a:r>
          </a:p>
          <a:p>
            <a:r>
              <a:rPr lang="en-US" dirty="0" smtClean="0"/>
              <a:t>Investment Funds – 69</a:t>
            </a:r>
          </a:p>
          <a:p>
            <a:r>
              <a:rPr lang="en-US" dirty="0" smtClean="0"/>
              <a:t>C-level employees – 580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The bigger funds with massive amount of C-level</a:t>
            </a:r>
          </a:p>
          <a:p>
            <a:pPr>
              <a:buNone/>
            </a:pPr>
            <a:r>
              <a:rPr lang="en-US" dirty="0" smtClean="0"/>
              <a:t>staff had been contacted up to 25 people.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200" dirty="0" smtClean="0"/>
              <a:t>The source of information about the Investment funds, interested </a:t>
            </a:r>
          </a:p>
          <a:p>
            <a:pPr>
              <a:buNone/>
            </a:pPr>
            <a:r>
              <a:rPr lang="en-US" sz="2200" dirty="0" smtClean="0"/>
              <a:t>in investing in the aerospace area, or which actually invested </a:t>
            </a:r>
          </a:p>
          <a:p>
            <a:pPr>
              <a:buNone/>
            </a:pPr>
            <a:r>
              <a:rPr lang="en-US" sz="2200" dirty="0" smtClean="0"/>
              <a:t>in such projects already, is </a:t>
            </a:r>
            <a:r>
              <a:rPr lang="en-US" sz="2200" b="1" dirty="0" smtClean="0"/>
              <a:t>Pitchbook.com</a:t>
            </a:r>
            <a:endParaRPr lang="ru-RU" sz="2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6972320" cy="1399032"/>
          </a:xfrm>
        </p:spPr>
        <p:txBody>
          <a:bodyPr/>
          <a:lstStyle/>
          <a:p>
            <a:r>
              <a:rPr lang="en-US" b="1" dirty="0" smtClean="0"/>
              <a:t>Tactics of the search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401080" cy="497519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400" dirty="0" smtClean="0"/>
              <a:t>We have targeted founders and C-level employees from investment funds</a:t>
            </a:r>
          </a:p>
          <a:p>
            <a:pPr>
              <a:buNone/>
            </a:pPr>
            <a:r>
              <a:rPr lang="en-US" sz="3400" dirty="0" smtClean="0"/>
              <a:t>under the following tactics:</a:t>
            </a:r>
          </a:p>
          <a:p>
            <a:pPr>
              <a:buNone/>
            </a:pPr>
            <a:endParaRPr lang="en-US" sz="1400" dirty="0" smtClean="0"/>
          </a:p>
          <a:p>
            <a:pPr algn="ctr">
              <a:buNone/>
            </a:pPr>
            <a:r>
              <a:rPr lang="en-US" sz="3400" b="1" dirty="0" smtClean="0"/>
              <a:t>Phases of contact</a:t>
            </a:r>
          </a:p>
          <a:p>
            <a:r>
              <a:rPr lang="en-US" b="1" dirty="0" smtClean="0"/>
              <a:t>Preparation phase:</a:t>
            </a:r>
          </a:p>
          <a:p>
            <a:pPr>
              <a:buNone/>
            </a:pPr>
            <a:r>
              <a:rPr lang="en-US" dirty="0" smtClean="0"/>
              <a:t>– 66 funds, available from the pitchbook, were checked on their websites for actual operation.</a:t>
            </a:r>
          </a:p>
          <a:p>
            <a:pPr>
              <a:buNone/>
            </a:pPr>
            <a:r>
              <a:rPr lang="en-US" dirty="0" smtClean="0"/>
              <a:t>– Creation of the list of C-level employees in each fund</a:t>
            </a:r>
          </a:p>
          <a:p>
            <a:pPr>
              <a:buNone/>
            </a:pPr>
            <a:r>
              <a:rPr lang="en-US" dirty="0" smtClean="0"/>
              <a:t>– Creation of personalized invitations to contact for each C-level employee</a:t>
            </a:r>
          </a:p>
          <a:p>
            <a:pPr>
              <a:buNone/>
            </a:pPr>
            <a:r>
              <a:rPr lang="en-US" dirty="0" smtClean="0"/>
              <a:t>– Creation of the Core message with the link for presentation</a:t>
            </a:r>
            <a:endParaRPr lang="uk-UA" dirty="0" smtClean="0"/>
          </a:p>
          <a:p>
            <a:pPr>
              <a:buNone/>
            </a:pPr>
            <a:endParaRPr lang="en-US" sz="2100" dirty="0" smtClean="0"/>
          </a:p>
          <a:p>
            <a:r>
              <a:rPr lang="en-US" b="1" dirty="0" smtClean="0"/>
              <a:t>Operation phase:</a:t>
            </a:r>
          </a:p>
          <a:p>
            <a:pPr>
              <a:buNone/>
            </a:pPr>
            <a:endParaRPr lang="en-US" sz="2100" b="1" dirty="0" smtClean="0"/>
          </a:p>
          <a:p>
            <a:pPr>
              <a:buNone/>
            </a:pPr>
            <a:r>
              <a:rPr lang="en-US" b="1" dirty="0" smtClean="0"/>
              <a:t>I. Each C-level employee was contacted under the three-touch system: </a:t>
            </a:r>
          </a:p>
          <a:p>
            <a:pPr marL="578358" indent="-514350">
              <a:buAutoNum type="arabicPeriod"/>
            </a:pPr>
            <a:r>
              <a:rPr lang="en-US" dirty="0" smtClean="0"/>
              <a:t>Expression of interest (following on the LinkedIn of the employee and his company)</a:t>
            </a:r>
          </a:p>
          <a:p>
            <a:pPr marL="578358" indent="-514350">
              <a:buAutoNum type="arabicPeriod"/>
            </a:pPr>
            <a:r>
              <a:rPr lang="en-US" dirty="0" smtClean="0"/>
              <a:t>Skills endorsement where available technically</a:t>
            </a:r>
          </a:p>
          <a:p>
            <a:pPr marL="578358" indent="-514350">
              <a:buAutoNum type="arabicPeriod"/>
            </a:pPr>
            <a:r>
              <a:rPr lang="en-US" dirty="0" smtClean="0"/>
              <a:t>Sending of personalized invitation to contact</a:t>
            </a:r>
          </a:p>
          <a:p>
            <a:pPr marL="578358" indent="-514350">
              <a:buNone/>
            </a:pPr>
            <a:endParaRPr lang="en-US" sz="2100" b="1" dirty="0" smtClean="0"/>
          </a:p>
          <a:p>
            <a:pPr marL="578358" indent="-514350">
              <a:buNone/>
            </a:pPr>
            <a:r>
              <a:rPr lang="en-US" b="1" dirty="0" smtClean="0"/>
              <a:t>II. When the Contact approved our invitation, we were sending him or her the personalized Core message with the details of the project.</a:t>
            </a:r>
          </a:p>
          <a:p>
            <a:pPr marL="578358" indent="-514350">
              <a:buNone/>
            </a:pPr>
            <a:r>
              <a:rPr lang="en-US" dirty="0" smtClean="0"/>
              <a:t>1) When the Contact replied, </a:t>
            </a:r>
            <a:r>
              <a:rPr lang="en-US" b="1" dirty="0" smtClean="0"/>
              <a:t>expressing interest</a:t>
            </a:r>
            <a:r>
              <a:rPr lang="en-US" dirty="0" smtClean="0"/>
              <a:t>, we continued our communication until he got maximum information requested. </a:t>
            </a:r>
          </a:p>
          <a:p>
            <a:pPr marL="578358" indent="-514350">
              <a:buNone/>
            </a:pPr>
            <a:r>
              <a:rPr lang="en-US" dirty="0" smtClean="0"/>
              <a:t>2) When the Contact replied, </a:t>
            </a:r>
            <a:r>
              <a:rPr lang="en-US" b="1" dirty="0" smtClean="0"/>
              <a:t>expressing no interest,</a:t>
            </a:r>
            <a:r>
              <a:rPr lang="en-US" dirty="0" smtClean="0"/>
              <a:t> we asked for recommendations of investors or funds, that might be interested in our project.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571504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>Quantity/Quality results of the Investors’ search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642918"/>
          <a:ext cx="8543956" cy="6012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4929"/>
                <a:gridCol w="1256468"/>
                <a:gridCol w="1182559"/>
              </a:tblGrid>
              <a:tr h="2709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Contacted personally </a:t>
                      </a:r>
                      <a:r>
                        <a:rPr lang="en-US" sz="1600" b="0" dirty="0" smtClean="0"/>
                        <a:t>(3-touch system)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%</a:t>
                      </a:r>
                      <a:endParaRPr lang="ru-RU" sz="1600" dirty="0"/>
                    </a:p>
                  </a:txBody>
                  <a:tcPr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Founders and C-level employees</a:t>
                      </a:r>
                      <a:r>
                        <a:rPr lang="en-US" sz="1600" baseline="0" dirty="0" smtClean="0"/>
                        <a:t> of Funds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ru-RU" sz="1600" dirty="0"/>
                    </a:p>
                  </a:txBody>
                  <a:tcPr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Targeted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Investment Funds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69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ru-RU" sz="1600" dirty="0"/>
                    </a:p>
                  </a:txBody>
                  <a:tcPr anchor="ctr"/>
                </a:tc>
              </a:tr>
              <a:tr h="46765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Approved our invitation and Received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the Core message with presentation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(the rest didn’t approve the invitation </a:t>
                      </a:r>
                    </a:p>
                    <a:p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and are not open for the contact)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27338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Founders and C-level employees</a:t>
                      </a:r>
                      <a:r>
                        <a:rPr lang="en-US" sz="1200" baseline="0" dirty="0" smtClean="0"/>
                        <a:t> of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18,3%</a:t>
                      </a: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Targeted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Investment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75,4%</a:t>
                      </a: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kumimoji="0"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Replied personally to our Core message </a:t>
                      </a: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(the rest didn’t reply even after second message, asking to comment our offer)</a:t>
                      </a:r>
                      <a:endParaRPr kumimoji="0" lang="ru-RU" sz="1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of who received our Letter/% overall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27148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Founders and C-level employees</a:t>
                      </a:r>
                      <a:r>
                        <a:rPr lang="en-US" sz="1200" baseline="0" dirty="0" smtClean="0"/>
                        <a:t> of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25,5%/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</a:tr>
              <a:tr h="21148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Targeted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Investment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40%/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30,4%</a:t>
                      </a: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Are</a:t>
                      </a:r>
                      <a:r>
                        <a:rPr lang="en-US" sz="1600" baseline="0" dirty="0" smtClean="0"/>
                        <a:t> not interested in participation in our project</a:t>
                      </a:r>
                      <a:endParaRPr lang="ru-RU" sz="160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Founders and C-level employees</a:t>
                      </a:r>
                      <a:r>
                        <a:rPr lang="en-US" sz="1200" baseline="0" dirty="0" smtClean="0"/>
                        <a:t> of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74,1%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/3,4%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kumimoji="0"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Targeted Investment Funds</a:t>
                      </a:r>
                    </a:p>
                    <a:p>
                      <a:r>
                        <a:rPr kumimoji="0" lang="en-US" sz="12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*some funds expressed two opinions, yes and no</a:t>
                      </a:r>
                      <a:endParaRPr kumimoji="0" lang="ru-RU" sz="1200" b="0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85,7%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/26%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Expressed interest in details of our project</a:t>
                      </a:r>
                      <a:endParaRPr kumimoji="0" lang="ru-RU" sz="1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709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Founders and C-level employees</a:t>
                      </a:r>
                      <a:r>
                        <a:rPr lang="en-US" sz="1200" baseline="0" dirty="0" smtClean="0"/>
                        <a:t> of Funds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/1%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709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Targeted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Investment Funds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*some funds expressed two opinions, yes and no</a:t>
                      </a:r>
                      <a:endParaRPr kumimoji="0" lang="ru-RU" sz="1200" b="0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/7%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Responses’ analysis. Expressed no interest</a:t>
            </a:r>
            <a:br>
              <a:rPr lang="en-US" sz="3200" b="1" dirty="0" smtClean="0"/>
            </a:br>
            <a:r>
              <a:rPr lang="en-US" sz="2000" b="1" dirty="0" smtClean="0"/>
              <a:t>74% of the C-level employees who Received our presentation </a:t>
            </a:r>
            <a:br>
              <a:rPr lang="en-US" sz="2000" b="1" dirty="0" smtClean="0"/>
            </a:br>
            <a:r>
              <a:rPr lang="en-US" sz="2000" b="1" dirty="0" smtClean="0"/>
              <a:t>and Answered us (covers 85,7% Funds targeted).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sz="3200" dirty="0" smtClean="0"/>
              <a:t>At the overall Open-to-new rate of 18,3% among employees</a:t>
            </a:r>
          </a:p>
          <a:p>
            <a:pPr algn="just">
              <a:buNone/>
            </a:pPr>
            <a:r>
              <a:rPr lang="en-US" sz="3200" dirty="0" smtClean="0"/>
              <a:t>(75,4% of targeted funds received our Information with the</a:t>
            </a:r>
          </a:p>
          <a:p>
            <a:pPr algn="just">
              <a:buNone/>
            </a:pPr>
            <a:r>
              <a:rPr lang="en-US" sz="3200" dirty="0" smtClean="0"/>
              <a:t>Core message), after reading our presentation, 25,5% of</a:t>
            </a:r>
          </a:p>
          <a:p>
            <a:pPr algn="just">
              <a:buNone/>
            </a:pPr>
            <a:r>
              <a:rPr lang="en-US" sz="3200" dirty="0" smtClean="0"/>
              <a:t>people from 40% of targeted funds replied. </a:t>
            </a:r>
          </a:p>
          <a:p>
            <a:pPr>
              <a:buNone/>
            </a:pPr>
            <a:r>
              <a:rPr lang="en-US" sz="3800" dirty="0" smtClean="0"/>
              <a:t>74% of their replies were negative, with the</a:t>
            </a:r>
          </a:p>
          <a:p>
            <a:pPr>
              <a:buNone/>
            </a:pPr>
            <a:r>
              <a:rPr lang="en-US" sz="3800" dirty="0" smtClean="0"/>
              <a:t>following argumentation. They either:</a:t>
            </a:r>
          </a:p>
          <a:p>
            <a:pPr>
              <a:buNone/>
            </a:pPr>
            <a:endParaRPr lang="en-US" sz="3400" dirty="0" smtClean="0"/>
          </a:p>
          <a:p>
            <a:pPr>
              <a:buNone/>
            </a:pPr>
            <a:r>
              <a:rPr lang="en-US" sz="3400" b="1" dirty="0" smtClean="0">
                <a:solidFill>
                  <a:schemeClr val="accent1"/>
                </a:solidFill>
              </a:rPr>
              <a:t>1.</a:t>
            </a:r>
            <a:r>
              <a:rPr lang="en-US" sz="3400" dirty="0" smtClean="0"/>
              <a:t> </a:t>
            </a:r>
            <a:r>
              <a:rPr lang="en-US" sz="3400" b="1" dirty="0" smtClean="0"/>
              <a:t>Aren’t growth investors </a:t>
            </a:r>
            <a:r>
              <a:rPr lang="en-US" sz="2900" b="1" dirty="0" smtClean="0"/>
              <a:t>(do not invest in zero-stage projects)</a:t>
            </a:r>
            <a:endParaRPr lang="en-US" sz="3400" b="1" dirty="0" smtClean="0"/>
          </a:p>
          <a:p>
            <a:pPr>
              <a:buNone/>
            </a:pPr>
            <a:r>
              <a:rPr lang="en-US" sz="3400" b="1" dirty="0" smtClean="0">
                <a:solidFill>
                  <a:schemeClr val="accent1"/>
                </a:solidFill>
              </a:rPr>
              <a:t>2.</a:t>
            </a:r>
            <a:r>
              <a:rPr lang="en-US" sz="3400" b="1" dirty="0" smtClean="0"/>
              <a:t> Are working with EBITDA-positive companies only</a:t>
            </a:r>
          </a:p>
          <a:p>
            <a:pPr>
              <a:buNone/>
            </a:pPr>
            <a:r>
              <a:rPr lang="en-US" sz="3400" b="1" dirty="0" smtClean="0">
                <a:solidFill>
                  <a:schemeClr val="accent1"/>
                </a:solidFill>
              </a:rPr>
              <a:t>3.</a:t>
            </a:r>
            <a:r>
              <a:rPr lang="en-US" sz="3400" b="1" dirty="0" smtClean="0"/>
              <a:t> Are working with companies based in the USA, or the country of the Fund’s origin (France, Italy, Germany, etc.)</a:t>
            </a:r>
          </a:p>
          <a:p>
            <a:pPr>
              <a:buNone/>
            </a:pPr>
            <a:r>
              <a:rPr lang="en-US" sz="3400" b="1" dirty="0" smtClean="0">
                <a:solidFill>
                  <a:schemeClr val="accent1"/>
                </a:solidFill>
              </a:rPr>
              <a:t>4.</a:t>
            </a:r>
            <a:r>
              <a:rPr lang="en-US" sz="3400" b="1" dirty="0" smtClean="0"/>
              <a:t> Currently are not interested in the aerospace area. </a:t>
            </a:r>
          </a:p>
          <a:p>
            <a:pPr>
              <a:buNone/>
            </a:pPr>
            <a:endParaRPr lang="en-US" sz="3400" dirty="0" smtClean="0"/>
          </a:p>
          <a:p>
            <a:pPr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4346" y="0"/>
            <a:ext cx="9358346" cy="171448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Responses’ analysis. </a:t>
            </a:r>
            <a:br>
              <a:rPr lang="en-US" sz="3200" b="1" dirty="0" smtClean="0"/>
            </a:br>
            <a:r>
              <a:rPr lang="en-US" sz="3200" b="1" dirty="0" smtClean="0"/>
              <a:t>Expressed some interest</a:t>
            </a:r>
            <a:br>
              <a:rPr lang="en-US" sz="3200" b="1" dirty="0" smtClean="0"/>
            </a:br>
            <a:r>
              <a:rPr lang="en-US" sz="2000" b="1" dirty="0" smtClean="0"/>
              <a:t>22,2% of the C-level employees who Received our presentation </a:t>
            </a:r>
            <a:br>
              <a:rPr lang="en-US" sz="2000" b="1" dirty="0" smtClean="0"/>
            </a:br>
            <a:r>
              <a:rPr lang="en-US" sz="2000" b="1" dirty="0" smtClean="0"/>
              <a:t>and Answered us (covers 23,8% Funds targeted).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45465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/>
              <a:t>At the overall Open-to-new rate of 18,3% among employees</a:t>
            </a:r>
          </a:p>
          <a:p>
            <a:pPr>
              <a:buNone/>
            </a:pPr>
            <a:r>
              <a:rPr lang="en-US" sz="2200" dirty="0" smtClean="0"/>
              <a:t>(75,4% of targeted funds received our Information with the Core</a:t>
            </a:r>
          </a:p>
          <a:p>
            <a:pPr>
              <a:buNone/>
            </a:pPr>
            <a:r>
              <a:rPr lang="en-US" sz="2200" dirty="0" smtClean="0"/>
              <a:t>Message). After reading our presentation, 25,5% of people from</a:t>
            </a:r>
          </a:p>
          <a:p>
            <a:pPr>
              <a:buNone/>
            </a:pPr>
            <a:r>
              <a:rPr lang="en-US" sz="2200" dirty="0" smtClean="0"/>
              <a:t>40% of targeted funds replied. </a:t>
            </a:r>
          </a:p>
          <a:p>
            <a:pPr>
              <a:buNone/>
            </a:pPr>
            <a:r>
              <a:rPr lang="en-US" sz="2000" dirty="0" smtClean="0"/>
              <a:t>22,2% of their replies were positive (23,8% of targeted funds), </a:t>
            </a:r>
          </a:p>
          <a:p>
            <a:pPr>
              <a:buNone/>
            </a:pPr>
            <a:r>
              <a:rPr lang="en-US" sz="2000" dirty="0" smtClean="0"/>
              <a:t>with the following information: </a:t>
            </a:r>
          </a:p>
          <a:p>
            <a:pPr>
              <a:buNone/>
            </a:pPr>
            <a:endParaRPr lang="en-US" sz="1000" dirty="0" smtClean="0"/>
          </a:p>
          <a:p>
            <a:pPr marL="521208" indent="-457200">
              <a:buAutoNum type="arabicPeriod"/>
            </a:pPr>
            <a:r>
              <a:rPr lang="en-US" sz="2000" b="1" dirty="0" smtClean="0"/>
              <a:t>They all wanted to review and discuss our information inside their companies</a:t>
            </a:r>
          </a:p>
          <a:p>
            <a:pPr>
              <a:buAutoNum type="arabicPeriod"/>
            </a:pPr>
            <a:r>
              <a:rPr lang="en-US" sz="2000" b="1" dirty="0" smtClean="0"/>
              <a:t>They were recommending to contact other investors or colleagues who might be interested in such kind of project</a:t>
            </a:r>
          </a:p>
          <a:p>
            <a:pPr>
              <a:buAutoNum type="arabicPeriod"/>
            </a:pPr>
            <a:r>
              <a:rPr lang="en-US" sz="2000" b="1" dirty="0" smtClean="0"/>
              <a:t>Ask for more details and current status of the project.</a:t>
            </a:r>
          </a:p>
          <a:p>
            <a:pPr>
              <a:buAutoNum type="arabicPeriod"/>
            </a:pPr>
            <a:endParaRPr lang="en-US" sz="2000" dirty="0" smtClean="0"/>
          </a:p>
          <a:p>
            <a:pPr>
              <a:buNone/>
            </a:pPr>
            <a:endParaRPr lang="en-US" sz="105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857496"/>
            <a:ext cx="3786214" cy="14747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Thank you </a:t>
            </a:r>
          </a:p>
          <a:p>
            <a:pPr>
              <a:buNone/>
            </a:pPr>
            <a:r>
              <a:rPr lang="en-US" sz="3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for your attention!</a:t>
            </a:r>
            <a:endParaRPr lang="ru-RU" sz="3200" b="1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628652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July 21</a:t>
            </a:r>
            <a:r>
              <a:rPr lang="en-US" baseline="30000" dirty="0" smtClean="0"/>
              <a:t>st</a:t>
            </a:r>
            <a:r>
              <a:rPr lang="en-US" dirty="0" smtClean="0"/>
              <a:t>, 2020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1773</TotalTime>
  <Words>734</Words>
  <Application>Microsoft Macintosh PowerPoint</Application>
  <PresentationFormat>On-screen Show (4:3)</PresentationFormat>
  <Paragraphs>110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Яркая</vt:lpstr>
      <vt:lpstr>Investor Search results</vt:lpstr>
      <vt:lpstr>Coverage of the search</vt:lpstr>
      <vt:lpstr>Tactics of the search</vt:lpstr>
      <vt:lpstr>Quantity/Quality results of the Investors’ search</vt:lpstr>
      <vt:lpstr>Responses’ analysis. Expressed no interest 74% of the C-level employees who Received our presentation  and Answered us (covers 85,7% Funds targeted).</vt:lpstr>
      <vt:lpstr>Responses’ analysis.  Expressed some interest 22,2% of the C-level employees who Received our presentation  and Answered us (covers 23,8% Funds targeted).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Search results</dc:title>
  <dc:creator>Evgeniy</dc:creator>
  <cp:lastModifiedBy>Microsoft Office User</cp:lastModifiedBy>
  <cp:revision>28</cp:revision>
  <dcterms:created xsi:type="dcterms:W3CDTF">2020-07-21T05:05:37Z</dcterms:created>
  <dcterms:modified xsi:type="dcterms:W3CDTF">2020-07-22T14:24:50Z</dcterms:modified>
</cp:coreProperties>
</file>